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8"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53" autoAdjust="0"/>
    <p:restoredTop sz="94660"/>
  </p:normalViewPr>
  <p:slideViewPr>
    <p:cSldViewPr snapToGrid="0">
      <p:cViewPr>
        <p:scale>
          <a:sx n="50" d="100"/>
          <a:sy n="50" d="100"/>
        </p:scale>
        <p:origin x="168" y="-8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5CEDD56-2E09-4BD0-B374-425E622471DA}" type="datetimeFigureOut">
              <a:rPr lang="es-CO" smtClean="0"/>
              <a:t>8/05/2025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4283755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CEDD56-2E09-4BD0-B374-425E622471DA}" type="datetimeFigureOut">
              <a:rPr lang="es-CO" smtClean="0"/>
              <a:t>8/05/2025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166543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CEDD56-2E09-4BD0-B374-425E622471DA}" type="datetimeFigureOut">
              <a:rPr lang="es-CO" smtClean="0"/>
              <a:t>8/05/2025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577741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CEDD56-2E09-4BD0-B374-425E622471DA}" type="datetimeFigureOut">
              <a:rPr lang="es-CO" smtClean="0"/>
              <a:t>8/05/2025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36336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5CEDD56-2E09-4BD0-B374-425E622471DA}" type="datetimeFigureOut">
              <a:rPr lang="es-CO" smtClean="0"/>
              <a:t>8/05/2025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286453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5CEDD56-2E09-4BD0-B374-425E622471DA}" type="datetimeFigureOut">
              <a:rPr lang="es-CO" smtClean="0"/>
              <a:t>8/05/2025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305846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Editar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Editar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5CEDD56-2E09-4BD0-B374-425E622471DA}" type="datetimeFigureOut">
              <a:rPr lang="es-CO" smtClean="0"/>
              <a:t>8/05/2025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01389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5CEDD56-2E09-4BD0-B374-425E622471DA}" type="datetimeFigureOut">
              <a:rPr lang="es-CO" smtClean="0"/>
              <a:t>8/05/2025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420156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CEDD56-2E09-4BD0-B374-425E622471DA}" type="datetimeFigureOut">
              <a:rPr lang="es-CO" smtClean="0"/>
              <a:t>8/05/2025</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99589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Editar los estilos de texto del patrón</a:t>
            </a:r>
          </a:p>
        </p:txBody>
      </p:sp>
      <p:sp>
        <p:nvSpPr>
          <p:cNvPr id="5" name="Date Placeholder 4"/>
          <p:cNvSpPr>
            <a:spLocks noGrp="1"/>
          </p:cNvSpPr>
          <p:nvPr>
            <p:ph type="dt" sz="half" idx="10"/>
          </p:nvPr>
        </p:nvSpPr>
        <p:spPr/>
        <p:txBody>
          <a:bodyPr/>
          <a:lstStyle/>
          <a:p>
            <a:fld id="{F5CEDD56-2E09-4BD0-B374-425E622471DA}" type="datetimeFigureOut">
              <a:rPr lang="es-CO" smtClean="0"/>
              <a:t>8/05/2025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333614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Editar los estilos de texto del patrón</a:t>
            </a:r>
          </a:p>
        </p:txBody>
      </p:sp>
      <p:sp>
        <p:nvSpPr>
          <p:cNvPr id="5" name="Date Placeholder 4"/>
          <p:cNvSpPr>
            <a:spLocks noGrp="1"/>
          </p:cNvSpPr>
          <p:nvPr>
            <p:ph type="dt" sz="half" idx="10"/>
          </p:nvPr>
        </p:nvSpPr>
        <p:spPr/>
        <p:txBody>
          <a:bodyPr/>
          <a:lstStyle/>
          <a:p>
            <a:fld id="{F5CEDD56-2E09-4BD0-B374-425E622471DA}" type="datetimeFigureOut">
              <a:rPr lang="es-CO" smtClean="0"/>
              <a:t>8/05/2025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237739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F5CEDD56-2E09-4BD0-B374-425E622471DA}" type="datetimeFigureOut">
              <a:rPr lang="es-CO" smtClean="0"/>
              <a:t>8/05/2025</a:t>
            </a:fld>
            <a:endParaRPr lang="es-CO"/>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E903C838-3092-4B95-A3B1-D500F271A01B}" type="slidenum">
              <a:rPr lang="es-CO" smtClean="0"/>
              <a:t>‹Nº›</a:t>
            </a:fld>
            <a:endParaRPr lang="es-CO"/>
          </a:p>
        </p:txBody>
      </p:sp>
    </p:spTree>
    <p:extLst>
      <p:ext uri="{BB962C8B-B14F-4D97-AF65-F5344CB8AC3E}">
        <p14:creationId xmlns:p14="http://schemas.microsoft.com/office/powerpoint/2010/main" val="25285086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9582F3-910C-93FF-738E-716A70A90DE5}"/>
              </a:ext>
            </a:extLst>
          </p:cNvPr>
          <p:cNvSpPr txBox="1">
            <a:spLocks/>
          </p:cNvSpPr>
          <p:nvPr/>
        </p:nvSpPr>
        <p:spPr>
          <a:xfrm>
            <a:off x="899755" y="7153607"/>
            <a:ext cx="30599777" cy="1387319"/>
          </a:xfrm>
          <a:prstGeom prst="rect">
            <a:avLst/>
          </a:prstGeom>
        </p:spPr>
        <p:txBody>
          <a:bodyPr vert="horz" lIns="91440" tIns="45720" rIns="91440" bIns="45720" rtlCol="0" anchor="ctr">
            <a:noAutofit/>
          </a:bodyPr>
          <a:lst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a:lstStyle>
          <a:p>
            <a:pPr algn="ctr"/>
            <a:r>
              <a:rPr lang="es-MX" sz="9000" b="1" dirty="0">
                <a:solidFill>
                  <a:srgbClr val="09662F"/>
                </a:solidFill>
                <a:latin typeface="+mn-lt"/>
              </a:rPr>
              <a:t>Gestión de la salud mental en el trabajo</a:t>
            </a:r>
            <a:r>
              <a:rPr lang="es-ES" sz="9000" b="1" dirty="0">
                <a:solidFill>
                  <a:srgbClr val="09662F"/>
                </a:solidFill>
                <a:latin typeface="+mn-lt"/>
              </a:rPr>
              <a:t>.</a:t>
            </a:r>
            <a:endParaRPr lang="es-CO" sz="9000" b="1" dirty="0">
              <a:solidFill>
                <a:srgbClr val="09662F"/>
              </a:solidFill>
              <a:latin typeface="+mn-lt"/>
            </a:endParaRPr>
          </a:p>
        </p:txBody>
      </p:sp>
      <p:sp>
        <p:nvSpPr>
          <p:cNvPr id="3" name="Título 1">
            <a:extLst>
              <a:ext uri="{FF2B5EF4-FFF2-40B4-BE49-F238E27FC236}">
                <a16:creationId xmlns:a16="http://schemas.microsoft.com/office/drawing/2014/main" id="{A89360B7-D75D-9D3F-2813-AFE3691BE8B6}"/>
              </a:ext>
            </a:extLst>
          </p:cNvPr>
          <p:cNvSpPr txBox="1">
            <a:spLocks/>
          </p:cNvSpPr>
          <p:nvPr/>
        </p:nvSpPr>
        <p:spPr>
          <a:xfrm>
            <a:off x="2687493" y="8508406"/>
            <a:ext cx="27024299" cy="1182200"/>
          </a:xfrm>
          <a:prstGeom prst="rect">
            <a:avLst/>
          </a:prstGeom>
        </p:spPr>
        <p:txBody>
          <a:bodyPr vert="horz" lIns="91440" tIns="45720" rIns="91440" bIns="45720" rtlCol="0" anchor="b">
            <a:noAutofit/>
          </a:bodyPr>
          <a:lstStyle>
            <a:lvl1pPr algn="ctr" defTabSz="3599993" rtl="0" eaLnBrk="1" latinLnBrk="0" hangingPunct="1">
              <a:lnSpc>
                <a:spcPct val="90000"/>
              </a:lnSpc>
              <a:spcBef>
                <a:spcPct val="0"/>
              </a:spcBef>
              <a:buNone/>
              <a:defRPr sz="23622" kern="1200">
                <a:solidFill>
                  <a:schemeClr val="tx1"/>
                </a:solidFill>
                <a:latin typeface="+mj-lt"/>
                <a:ea typeface="+mj-ea"/>
                <a:cs typeface="+mj-cs"/>
              </a:defRPr>
            </a:lvl1pPr>
          </a:lstStyle>
          <a:p>
            <a:r>
              <a:rPr lang="es-ES" sz="4800" b="1" dirty="0">
                <a:latin typeface="+mn-lt"/>
              </a:rPr>
              <a:t>Andrés Felipe Jaramillo Palacio, Maryury Hernández Marín</a:t>
            </a:r>
          </a:p>
        </p:txBody>
      </p:sp>
      <p:sp>
        <p:nvSpPr>
          <p:cNvPr id="5" name="Subtítulo 2">
            <a:extLst>
              <a:ext uri="{FF2B5EF4-FFF2-40B4-BE49-F238E27FC236}">
                <a16:creationId xmlns:a16="http://schemas.microsoft.com/office/drawing/2014/main" id="{FE899410-FDA5-CE76-C3CE-4BF8D7C93C25}"/>
              </a:ext>
            </a:extLst>
          </p:cNvPr>
          <p:cNvSpPr txBox="1">
            <a:spLocks/>
          </p:cNvSpPr>
          <p:nvPr/>
        </p:nvSpPr>
        <p:spPr>
          <a:xfrm>
            <a:off x="1616016" y="15135977"/>
            <a:ext cx="13229677" cy="5282452"/>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0" indent="0" algn="ctr" defTabSz="3599993" rtl="0" eaLnBrk="1" latinLnBrk="0" hangingPunct="1">
              <a:lnSpc>
                <a:spcPct val="90000"/>
              </a:lnSpc>
              <a:spcBef>
                <a:spcPts val="3937"/>
              </a:spcBef>
              <a:buFont typeface="Arial" panose="020B0604020202020204" pitchFamily="34" charset="0"/>
              <a:buNone/>
              <a:defRPr sz="9449" kern="1200">
                <a:solidFill>
                  <a:schemeClr val="tx1"/>
                </a:solidFill>
                <a:latin typeface="+mn-lt"/>
                <a:ea typeface="+mn-ea"/>
                <a:cs typeface="+mn-cs"/>
              </a:defRPr>
            </a:lvl1pPr>
            <a:lvl2pPr marL="1799996" indent="0" algn="ctr" defTabSz="3599993" rtl="0" eaLnBrk="1" latinLnBrk="0" hangingPunct="1">
              <a:lnSpc>
                <a:spcPct val="90000"/>
              </a:lnSpc>
              <a:spcBef>
                <a:spcPts val="1968"/>
              </a:spcBef>
              <a:buFont typeface="Arial" panose="020B0604020202020204" pitchFamily="34" charset="0"/>
              <a:buNone/>
              <a:defRPr sz="7874" kern="1200">
                <a:solidFill>
                  <a:schemeClr val="tx1"/>
                </a:solidFill>
                <a:latin typeface="+mn-lt"/>
                <a:ea typeface="+mn-ea"/>
                <a:cs typeface="+mn-cs"/>
              </a:defRPr>
            </a:lvl2pPr>
            <a:lvl3pPr marL="3599993" indent="0" algn="ctr" defTabSz="3599993" rtl="0" eaLnBrk="1" latinLnBrk="0" hangingPunct="1">
              <a:lnSpc>
                <a:spcPct val="90000"/>
              </a:lnSpc>
              <a:spcBef>
                <a:spcPts val="1968"/>
              </a:spcBef>
              <a:buFont typeface="Arial" panose="020B0604020202020204" pitchFamily="34" charset="0"/>
              <a:buNone/>
              <a:defRPr sz="7087" kern="1200">
                <a:solidFill>
                  <a:schemeClr val="tx1"/>
                </a:solidFill>
                <a:latin typeface="+mn-lt"/>
                <a:ea typeface="+mn-ea"/>
                <a:cs typeface="+mn-cs"/>
              </a:defRPr>
            </a:lvl3pPr>
            <a:lvl4pPr marL="5399989"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4pPr>
            <a:lvl5pPr marL="7199986"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5pPr>
            <a:lvl6pPr marL="8999982"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6pPr>
            <a:lvl7pPr marL="10799978"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7pPr>
            <a:lvl8pPr marL="12599975"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8pPr>
            <a:lvl9pPr marL="14399971"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9pPr>
          </a:lstStyle>
          <a:p>
            <a:pPr algn="just"/>
            <a:r>
              <a:rPr lang="es-MX" sz="2800" dirty="0">
                <a:solidFill>
                  <a:srgbClr val="000000"/>
                </a:solidFill>
              </a:rPr>
              <a:t>En un entorno donde el estrés laboral afecta tanto la salud emocional como el rendimiento diario, nuestra página web ofrece una solución amigable para la gestión y el monitoreo continuo del bienestar de los trabajadores. A través de un panel intuitivo, los usuarios pueden registrar su nivel de estrés, visualizar patrones y recibir recomendaciones para mejorar su equilibrio emocional. De este modo, la herramienta facilita la identificación de situaciones críticas y promueve acciones preventivas, contribuyendo a un ambiente de trabajo más sano y productivo.</a:t>
            </a:r>
            <a:endParaRPr lang="es-MX" sz="2800" b="0" i="0" dirty="0">
              <a:solidFill>
                <a:srgbClr val="000000"/>
              </a:solidFill>
              <a:effectLst/>
            </a:endParaRPr>
          </a:p>
        </p:txBody>
      </p:sp>
      <p:sp>
        <p:nvSpPr>
          <p:cNvPr id="7" name="Subtítulo 2">
            <a:extLst>
              <a:ext uri="{FF2B5EF4-FFF2-40B4-BE49-F238E27FC236}">
                <a16:creationId xmlns:a16="http://schemas.microsoft.com/office/drawing/2014/main" id="{BF4AE8AD-F30A-1FAC-E384-CBCAE712F419}"/>
              </a:ext>
            </a:extLst>
          </p:cNvPr>
          <p:cNvSpPr txBox="1">
            <a:spLocks/>
          </p:cNvSpPr>
          <p:nvPr/>
        </p:nvSpPr>
        <p:spPr>
          <a:xfrm>
            <a:off x="1616016" y="21908807"/>
            <a:ext cx="13229677" cy="5519076"/>
          </a:xfrm>
          <a:prstGeom prst="rect">
            <a:avLst/>
          </a:prstGeom>
        </p:spPr>
        <p:txBody>
          <a:bodyPr vert="horz" lIns="91440" tIns="45720" rIns="91440" bIns="45720" rtlCol="0">
            <a:normAutofit/>
          </a:bodyPr>
          <a:lstStyle>
            <a:lvl1pPr marL="0" indent="0" algn="ctr" defTabSz="3599993" rtl="0" eaLnBrk="1" latinLnBrk="0" hangingPunct="1">
              <a:lnSpc>
                <a:spcPct val="90000"/>
              </a:lnSpc>
              <a:spcBef>
                <a:spcPts val="3937"/>
              </a:spcBef>
              <a:buFont typeface="Arial" panose="020B0604020202020204" pitchFamily="34" charset="0"/>
              <a:buNone/>
              <a:defRPr sz="9449" kern="1200">
                <a:solidFill>
                  <a:schemeClr val="tx1"/>
                </a:solidFill>
                <a:latin typeface="+mn-lt"/>
                <a:ea typeface="+mn-ea"/>
                <a:cs typeface="+mn-cs"/>
              </a:defRPr>
            </a:lvl1pPr>
            <a:lvl2pPr marL="1799996" indent="0" algn="ctr" defTabSz="3599993" rtl="0" eaLnBrk="1" latinLnBrk="0" hangingPunct="1">
              <a:lnSpc>
                <a:spcPct val="90000"/>
              </a:lnSpc>
              <a:spcBef>
                <a:spcPts val="1968"/>
              </a:spcBef>
              <a:buFont typeface="Arial" panose="020B0604020202020204" pitchFamily="34" charset="0"/>
              <a:buNone/>
              <a:defRPr sz="7874" kern="1200">
                <a:solidFill>
                  <a:schemeClr val="tx1"/>
                </a:solidFill>
                <a:latin typeface="+mn-lt"/>
                <a:ea typeface="+mn-ea"/>
                <a:cs typeface="+mn-cs"/>
              </a:defRPr>
            </a:lvl2pPr>
            <a:lvl3pPr marL="3599993" indent="0" algn="ctr" defTabSz="3599993" rtl="0" eaLnBrk="1" latinLnBrk="0" hangingPunct="1">
              <a:lnSpc>
                <a:spcPct val="90000"/>
              </a:lnSpc>
              <a:spcBef>
                <a:spcPts val="1968"/>
              </a:spcBef>
              <a:buFont typeface="Arial" panose="020B0604020202020204" pitchFamily="34" charset="0"/>
              <a:buNone/>
              <a:defRPr sz="7087" kern="1200">
                <a:solidFill>
                  <a:schemeClr val="tx1"/>
                </a:solidFill>
                <a:latin typeface="+mn-lt"/>
                <a:ea typeface="+mn-ea"/>
                <a:cs typeface="+mn-cs"/>
              </a:defRPr>
            </a:lvl3pPr>
            <a:lvl4pPr marL="5399989"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4pPr>
            <a:lvl5pPr marL="7199986"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5pPr>
            <a:lvl6pPr marL="8999982"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6pPr>
            <a:lvl7pPr marL="10799978"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7pPr>
            <a:lvl8pPr marL="12599975"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8pPr>
            <a:lvl9pPr marL="14399971"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9pPr>
          </a:lstStyle>
          <a:p>
            <a:pPr algn="just"/>
            <a:r>
              <a:rPr lang="es-MX" sz="2800" b="0" i="0" dirty="0">
                <a:solidFill>
                  <a:srgbClr val="000000"/>
                </a:solidFill>
                <a:effectLst/>
              </a:rPr>
              <a:t>En el mundo contemporáneo, el bienestar mental se ha convertido en una preocupación de creciente importancia, especialmente en el entorno laboral, por lo tanto, se plantea el desarrollo de un software que ofrecerá herramientas para el monitoreo y la gestión del estrés, además, proporcionará recursos y apoyo para promover un ambiente laboral más saludable y equilibrado. A través de este enfoque integral, se busca identificar y abordar los desafíos actuales en la salud mental en el trabajo y proporcionar mejora del clima organizacional.</a:t>
            </a:r>
          </a:p>
          <a:p>
            <a:pPr algn="just"/>
            <a:r>
              <a:rPr lang="es-MX" sz="2800" dirty="0">
                <a:solidFill>
                  <a:srgbClr val="000000"/>
                </a:solidFill>
              </a:rPr>
              <a:t>Dentro del estudio que realizamos a la IPS Salud Familiar no se evidencia ningún tipo de herramienta cuantificable o estadística que permita gestionar o medir estos ámbitos: nivel de estrés laboral, sus causales y el seguimiento adecuado de dicho estrés. </a:t>
            </a:r>
          </a:p>
          <a:p>
            <a:pPr algn="just"/>
            <a:endParaRPr lang="es-CO" sz="3000" dirty="0">
              <a:solidFill>
                <a:srgbClr val="000000"/>
              </a:solidFill>
            </a:endParaRPr>
          </a:p>
          <a:p>
            <a:pPr algn="just"/>
            <a:endParaRPr lang="es-CO" sz="2800" dirty="0">
              <a:solidFill>
                <a:srgbClr val="000000"/>
              </a:solidFill>
            </a:endParaRPr>
          </a:p>
        </p:txBody>
      </p:sp>
      <p:sp>
        <p:nvSpPr>
          <p:cNvPr id="13" name="Subtítulo 2">
            <a:extLst>
              <a:ext uri="{FF2B5EF4-FFF2-40B4-BE49-F238E27FC236}">
                <a16:creationId xmlns:a16="http://schemas.microsoft.com/office/drawing/2014/main" id="{262536B0-6541-38DB-EF98-1F1DC537D557}"/>
              </a:ext>
            </a:extLst>
          </p:cNvPr>
          <p:cNvSpPr txBox="1">
            <a:spLocks/>
          </p:cNvSpPr>
          <p:nvPr/>
        </p:nvSpPr>
        <p:spPr>
          <a:xfrm>
            <a:off x="6842055" y="37262657"/>
            <a:ext cx="23519409" cy="4444473"/>
          </a:xfrm>
          <a:prstGeom prst="rect">
            <a:avLst/>
          </a:prstGeom>
        </p:spPr>
        <p:txBody>
          <a:bodyPr vert="horz" lIns="91440" tIns="45720" rIns="91440" bIns="45720" rtlCol="0">
            <a:noAutofit/>
          </a:bodyPr>
          <a:lstStyle>
            <a:lvl1pPr marL="0" indent="0" algn="ctr" defTabSz="3599993" rtl="0" eaLnBrk="1" latinLnBrk="0" hangingPunct="1">
              <a:lnSpc>
                <a:spcPct val="90000"/>
              </a:lnSpc>
              <a:spcBef>
                <a:spcPts val="3937"/>
              </a:spcBef>
              <a:buFont typeface="Arial" panose="020B0604020202020204" pitchFamily="34" charset="0"/>
              <a:buNone/>
              <a:defRPr sz="9449" kern="1200">
                <a:solidFill>
                  <a:schemeClr val="tx1"/>
                </a:solidFill>
                <a:latin typeface="+mn-lt"/>
                <a:ea typeface="+mn-ea"/>
                <a:cs typeface="+mn-cs"/>
              </a:defRPr>
            </a:lvl1pPr>
            <a:lvl2pPr marL="1799996" indent="0" algn="ctr" defTabSz="3599993" rtl="0" eaLnBrk="1" latinLnBrk="0" hangingPunct="1">
              <a:lnSpc>
                <a:spcPct val="90000"/>
              </a:lnSpc>
              <a:spcBef>
                <a:spcPts val="1968"/>
              </a:spcBef>
              <a:buFont typeface="Arial" panose="020B0604020202020204" pitchFamily="34" charset="0"/>
              <a:buNone/>
              <a:defRPr sz="7874" kern="1200">
                <a:solidFill>
                  <a:schemeClr val="tx1"/>
                </a:solidFill>
                <a:latin typeface="+mn-lt"/>
                <a:ea typeface="+mn-ea"/>
                <a:cs typeface="+mn-cs"/>
              </a:defRPr>
            </a:lvl2pPr>
            <a:lvl3pPr marL="3599993" indent="0" algn="ctr" defTabSz="3599993" rtl="0" eaLnBrk="1" latinLnBrk="0" hangingPunct="1">
              <a:lnSpc>
                <a:spcPct val="90000"/>
              </a:lnSpc>
              <a:spcBef>
                <a:spcPts val="1968"/>
              </a:spcBef>
              <a:buFont typeface="Arial" panose="020B0604020202020204" pitchFamily="34" charset="0"/>
              <a:buNone/>
              <a:defRPr sz="7087" kern="1200">
                <a:solidFill>
                  <a:schemeClr val="tx1"/>
                </a:solidFill>
                <a:latin typeface="+mn-lt"/>
                <a:ea typeface="+mn-ea"/>
                <a:cs typeface="+mn-cs"/>
              </a:defRPr>
            </a:lvl3pPr>
            <a:lvl4pPr marL="5399989"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4pPr>
            <a:lvl5pPr marL="7199986"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5pPr>
            <a:lvl6pPr marL="8999982"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6pPr>
            <a:lvl7pPr marL="10799978"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7pPr>
            <a:lvl8pPr marL="12599975"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8pPr>
            <a:lvl9pPr marL="14399971"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9pPr>
          </a:lstStyle>
          <a:p>
            <a:pPr algn="just"/>
            <a:r>
              <a:rPr lang="es-MX" sz="2800" dirty="0">
                <a:solidFill>
                  <a:srgbClr val="000000"/>
                </a:solidFill>
                <a:ea typeface="Calibri" panose="020F0502020204030204" pitchFamily="34" charset="0"/>
              </a:rPr>
              <a:t>Para futuros desarrollos de la aplicación web orientada a la gestión del estrés laboral, consideramos mejoras en  los siguientes aspectos:</a:t>
            </a:r>
          </a:p>
          <a:p>
            <a:pPr algn="just"/>
            <a:r>
              <a:rPr lang="es-MX" sz="2800" dirty="0">
                <a:solidFill>
                  <a:srgbClr val="000000"/>
                </a:solidFill>
                <a:effectLst/>
                <a:ea typeface="Calibri" panose="020F0502020204030204" pitchFamily="34" charset="0"/>
              </a:rPr>
              <a:t>Funcionalidades Estadísticas y gráficos interactivos basados en las encuestas diarias, con filtros por departamento y rango temporal. Redireccionamiento y agendamiento automático con profesionales de la salud, incluyendo confirmación y recordatorios por correo o notificación </a:t>
            </a:r>
            <a:r>
              <a:rPr lang="es-MX" sz="2800" dirty="0" err="1">
                <a:solidFill>
                  <a:srgbClr val="000000"/>
                </a:solidFill>
                <a:effectLst/>
                <a:ea typeface="Calibri" panose="020F0502020204030204" pitchFamily="34" charset="0"/>
              </a:rPr>
              <a:t>push</a:t>
            </a:r>
            <a:r>
              <a:rPr lang="es-MX" sz="2800" dirty="0">
                <a:solidFill>
                  <a:srgbClr val="000000"/>
                </a:solidFill>
                <a:effectLst/>
                <a:ea typeface="Calibri" panose="020F0502020204030204" pitchFamily="34" charset="0"/>
              </a:rPr>
              <a:t>. Material de apoyo personalizado (artículos, videos, podcasts, </a:t>
            </a:r>
            <a:r>
              <a:rPr lang="es-MX" sz="2800" dirty="0" err="1">
                <a:solidFill>
                  <a:srgbClr val="000000"/>
                </a:solidFill>
                <a:effectLst/>
                <a:ea typeface="Calibri" panose="020F0502020204030204" pitchFamily="34" charset="0"/>
              </a:rPr>
              <a:t>etc</a:t>
            </a:r>
            <a:r>
              <a:rPr lang="es-MX" sz="2800" dirty="0">
                <a:solidFill>
                  <a:srgbClr val="000000"/>
                </a:solidFill>
                <a:effectLst/>
                <a:ea typeface="Calibri" panose="020F0502020204030204" pitchFamily="34" charset="0"/>
              </a:rPr>
              <a:t>) organizado por nivel de estrés y preferencias del usuario. Alertas proactivas vía SMS o aplicaciones de mensajería corporativa cuando se detecten picos de estrés críticos. Escalabilidad y modularidad: arquitectura de microservicios que permita incorporar IA (análisis predictivo, </a:t>
            </a:r>
            <a:r>
              <a:rPr lang="es-MX" sz="2800" dirty="0" err="1">
                <a:solidFill>
                  <a:srgbClr val="000000"/>
                </a:solidFill>
                <a:effectLst/>
                <a:ea typeface="Calibri" panose="020F0502020204030204" pitchFamily="34" charset="0"/>
              </a:rPr>
              <a:t>chatbots</a:t>
            </a:r>
            <a:r>
              <a:rPr lang="es-MX" sz="2800" dirty="0">
                <a:solidFill>
                  <a:srgbClr val="000000"/>
                </a:solidFill>
                <a:ea typeface="Calibri" panose="020F0502020204030204" pitchFamily="34" charset="0"/>
              </a:rPr>
              <a:t>).</a:t>
            </a:r>
            <a:endParaRPr lang="es-MX" sz="2800" dirty="0">
              <a:solidFill>
                <a:srgbClr val="000000"/>
              </a:solidFill>
              <a:effectLst/>
              <a:ea typeface="Calibri" panose="020F0502020204030204" pitchFamily="34" charset="0"/>
            </a:endParaRPr>
          </a:p>
        </p:txBody>
      </p:sp>
      <p:sp>
        <p:nvSpPr>
          <p:cNvPr id="16" name="Subtítulo 2">
            <a:extLst>
              <a:ext uri="{FF2B5EF4-FFF2-40B4-BE49-F238E27FC236}">
                <a16:creationId xmlns:a16="http://schemas.microsoft.com/office/drawing/2014/main" id="{7776C965-5972-3B25-1A44-4412756FFDEE}"/>
              </a:ext>
            </a:extLst>
          </p:cNvPr>
          <p:cNvSpPr txBox="1">
            <a:spLocks/>
          </p:cNvSpPr>
          <p:nvPr/>
        </p:nvSpPr>
        <p:spPr>
          <a:xfrm>
            <a:off x="1717616" y="28656253"/>
            <a:ext cx="13128077" cy="6386890"/>
          </a:xfrm>
          <a:prstGeom prst="rect">
            <a:avLst/>
          </a:prstGeom>
        </p:spPr>
        <p:txBody>
          <a:bodyPr vert="horz" lIns="91440" tIns="45720" rIns="91440" bIns="45720" rtlCol="0">
            <a:normAutofit/>
          </a:bodyPr>
          <a:lstStyle>
            <a:lvl1pPr marL="0" indent="0" algn="ctr" defTabSz="3599993" rtl="0" eaLnBrk="1" latinLnBrk="0" hangingPunct="1">
              <a:lnSpc>
                <a:spcPct val="90000"/>
              </a:lnSpc>
              <a:spcBef>
                <a:spcPts val="3937"/>
              </a:spcBef>
              <a:buFont typeface="Arial" panose="020B0604020202020204" pitchFamily="34" charset="0"/>
              <a:buNone/>
              <a:defRPr sz="9449" kern="1200">
                <a:solidFill>
                  <a:schemeClr val="tx1"/>
                </a:solidFill>
                <a:latin typeface="+mn-lt"/>
                <a:ea typeface="+mn-ea"/>
                <a:cs typeface="+mn-cs"/>
              </a:defRPr>
            </a:lvl1pPr>
            <a:lvl2pPr marL="1799996" indent="0" algn="ctr" defTabSz="3599993" rtl="0" eaLnBrk="1" latinLnBrk="0" hangingPunct="1">
              <a:lnSpc>
                <a:spcPct val="90000"/>
              </a:lnSpc>
              <a:spcBef>
                <a:spcPts val="1968"/>
              </a:spcBef>
              <a:buFont typeface="Arial" panose="020B0604020202020204" pitchFamily="34" charset="0"/>
              <a:buNone/>
              <a:defRPr sz="7874" kern="1200">
                <a:solidFill>
                  <a:schemeClr val="tx1"/>
                </a:solidFill>
                <a:latin typeface="+mn-lt"/>
                <a:ea typeface="+mn-ea"/>
                <a:cs typeface="+mn-cs"/>
              </a:defRPr>
            </a:lvl2pPr>
            <a:lvl3pPr marL="3599993" indent="0" algn="ctr" defTabSz="3599993" rtl="0" eaLnBrk="1" latinLnBrk="0" hangingPunct="1">
              <a:lnSpc>
                <a:spcPct val="90000"/>
              </a:lnSpc>
              <a:spcBef>
                <a:spcPts val="1968"/>
              </a:spcBef>
              <a:buFont typeface="Arial" panose="020B0604020202020204" pitchFamily="34" charset="0"/>
              <a:buNone/>
              <a:defRPr sz="7087" kern="1200">
                <a:solidFill>
                  <a:schemeClr val="tx1"/>
                </a:solidFill>
                <a:latin typeface="+mn-lt"/>
                <a:ea typeface="+mn-ea"/>
                <a:cs typeface="+mn-cs"/>
              </a:defRPr>
            </a:lvl3pPr>
            <a:lvl4pPr marL="5399989"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4pPr>
            <a:lvl5pPr marL="7199986"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5pPr>
            <a:lvl6pPr marL="8999982"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6pPr>
            <a:lvl7pPr marL="10799978"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7pPr>
            <a:lvl8pPr marL="12599975"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8pPr>
            <a:lvl9pPr marL="14399971"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9pPr>
          </a:lstStyle>
          <a:p>
            <a:pPr algn="just"/>
            <a:r>
              <a:rPr lang="es-MX" sz="2800" dirty="0">
                <a:solidFill>
                  <a:srgbClr val="000000"/>
                </a:solidFill>
              </a:rPr>
              <a:t>Para el desarrollo de la aplicación web, se aplicara la metodología ágil Scrum, permitiendo una gestión eficiente del proyecto mediante iteraciones y entregas incrementales. Se trabajará en </a:t>
            </a:r>
            <a:r>
              <a:rPr lang="es-MX" sz="2800" dirty="0" err="1">
                <a:solidFill>
                  <a:srgbClr val="000000"/>
                </a:solidFill>
              </a:rPr>
              <a:t>sprints</a:t>
            </a:r>
            <a:r>
              <a:rPr lang="es-MX" sz="2800" dirty="0">
                <a:solidFill>
                  <a:srgbClr val="000000"/>
                </a:solidFill>
              </a:rPr>
              <a:t> de dos semanas, con reuniones diarias para evaluar avances y ajustar requerimientos. El equipo definió roles clave: </a:t>
            </a:r>
            <a:r>
              <a:rPr lang="es-MX" sz="2800" dirty="0" err="1">
                <a:solidFill>
                  <a:srgbClr val="000000"/>
                </a:solidFill>
              </a:rPr>
              <a:t>Product</a:t>
            </a:r>
            <a:r>
              <a:rPr lang="es-MX" sz="2800" dirty="0">
                <a:solidFill>
                  <a:srgbClr val="000000"/>
                </a:solidFill>
              </a:rPr>
              <a:t> </a:t>
            </a:r>
            <a:r>
              <a:rPr lang="es-MX" sz="2800" dirty="0" err="1">
                <a:solidFill>
                  <a:srgbClr val="000000"/>
                </a:solidFill>
              </a:rPr>
              <a:t>Owner</a:t>
            </a:r>
            <a:r>
              <a:rPr lang="es-MX" sz="2800" dirty="0">
                <a:solidFill>
                  <a:srgbClr val="000000"/>
                </a:solidFill>
              </a:rPr>
              <a:t>, Scrum Master y Desarrolladores, asegurando una comunicación fluida. Se priorizaron los requisitos según el impacto en los usuarios, garantizando un desarrollo flexible y adaptable. Además, se emplearan herramientas como Trello y Git para la gestión de tareas y control de versiones, optimizando la colaboración y eficiencia del equipo.</a:t>
            </a:r>
          </a:p>
        </p:txBody>
      </p:sp>
      <p:sp>
        <p:nvSpPr>
          <p:cNvPr id="21" name="Título 1">
            <a:extLst>
              <a:ext uri="{FF2B5EF4-FFF2-40B4-BE49-F238E27FC236}">
                <a16:creationId xmlns:a16="http://schemas.microsoft.com/office/drawing/2014/main" id="{6CCBDFED-40AE-0529-A8BA-10E876FF4C25}"/>
              </a:ext>
            </a:extLst>
          </p:cNvPr>
          <p:cNvSpPr txBox="1">
            <a:spLocks/>
          </p:cNvSpPr>
          <p:nvPr/>
        </p:nvSpPr>
        <p:spPr>
          <a:xfrm>
            <a:off x="1587033" y="11235310"/>
            <a:ext cx="12754609" cy="1955771"/>
          </a:xfrm>
          <a:prstGeom prst="rect">
            <a:avLst/>
          </a:prstGeom>
        </p:spPr>
        <p:txBody>
          <a:bodyPr vert="horz" lIns="91440" tIns="45720" rIns="91440" bIns="45720" rtlCol="0" anchor="b">
            <a:noAutofit/>
          </a:bodyPr>
          <a:lstStyle>
            <a:lvl1pPr algn="ctr" defTabSz="3599993" rtl="0" eaLnBrk="1" latinLnBrk="0" hangingPunct="1">
              <a:lnSpc>
                <a:spcPct val="90000"/>
              </a:lnSpc>
              <a:spcBef>
                <a:spcPct val="0"/>
              </a:spcBef>
              <a:buNone/>
              <a:defRPr sz="23622" kern="1200">
                <a:solidFill>
                  <a:schemeClr val="tx1"/>
                </a:solidFill>
                <a:latin typeface="+mj-lt"/>
                <a:ea typeface="+mj-ea"/>
                <a:cs typeface="+mj-cs"/>
              </a:defRPr>
            </a:lvl1pPr>
          </a:lstStyle>
          <a:p>
            <a:pPr algn="l"/>
            <a:r>
              <a:rPr lang="es-ES" sz="4800" b="1" dirty="0">
                <a:latin typeface="+mn-lt"/>
              </a:rPr>
              <a:t>Docente asesor:</a:t>
            </a:r>
            <a:r>
              <a:rPr lang="es-ES" sz="4800" dirty="0">
                <a:latin typeface="+mn-lt"/>
              </a:rPr>
              <a:t> Luis Carlos Mosquera Mena </a:t>
            </a:r>
            <a:r>
              <a:rPr lang="es-ES" sz="4800" b="1" dirty="0">
                <a:latin typeface="+mn-lt"/>
              </a:rPr>
              <a:t>Asignatura:</a:t>
            </a:r>
            <a:r>
              <a:rPr lang="es-ES" sz="4800" dirty="0">
                <a:latin typeface="+mn-lt"/>
              </a:rPr>
              <a:t> Construcción de Software III</a:t>
            </a:r>
          </a:p>
          <a:p>
            <a:pPr algn="l"/>
            <a:r>
              <a:rPr lang="es-ES" sz="4800" b="1" dirty="0">
                <a:latin typeface="+mn-lt"/>
              </a:rPr>
              <a:t>Programa académico:</a:t>
            </a:r>
            <a:r>
              <a:rPr lang="es-ES" sz="4800" dirty="0">
                <a:latin typeface="+mn-lt"/>
              </a:rPr>
              <a:t> Ingeniería en software</a:t>
            </a:r>
          </a:p>
          <a:p>
            <a:pPr algn="l"/>
            <a:r>
              <a:rPr lang="es-ES" sz="4800" b="1" dirty="0">
                <a:latin typeface="+mn-lt"/>
              </a:rPr>
              <a:t>Facultad:</a:t>
            </a:r>
            <a:r>
              <a:rPr lang="es-ES" sz="4800" dirty="0">
                <a:latin typeface="+mn-lt"/>
              </a:rPr>
              <a:t> Ingeniería</a:t>
            </a:r>
          </a:p>
        </p:txBody>
      </p:sp>
      <p:pic>
        <p:nvPicPr>
          <p:cNvPr id="11" name="Imagen 10">
            <a:extLst>
              <a:ext uri="{FF2B5EF4-FFF2-40B4-BE49-F238E27FC236}">
                <a16:creationId xmlns:a16="http://schemas.microsoft.com/office/drawing/2014/main" id="{BC71C7C3-9916-DC4A-2321-A39B1C432DB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9091" b="89091" l="1969" r="98819">
                        <a14:foregroundMark x1="49213" y1="58182" x2="49213" y2="58182"/>
                        <a14:foregroundMark x1="3937" y1="60000" x2="3937" y2="60000"/>
                        <a14:foregroundMark x1="9055" y1="70909" x2="9055" y2="70909"/>
                        <a14:foregroundMark x1="15748" y1="70909" x2="15748" y2="70909"/>
                        <a14:foregroundMark x1="22835" y1="65455" x2="22835" y2="65455"/>
                        <a14:foregroundMark x1="26772" y1="69091" x2="26772" y2="69091"/>
                        <a14:foregroundMark x1="42126" y1="67273" x2="42126" y2="67273"/>
                        <a14:foregroundMark x1="86614" y1="18182" x2="86614" y2="18182"/>
                        <a14:foregroundMark x1="84646" y1="21818" x2="84646" y2="21818"/>
                        <a14:foregroundMark x1="84646" y1="34545" x2="84646" y2="34545"/>
                        <a14:foregroundMark x1="82283" y1="43636" x2="82283" y2="43636"/>
                        <a14:foregroundMark x1="88976" y1="14545" x2="88976" y2="14545"/>
                        <a14:foregroundMark x1="88976" y1="14545" x2="93307" y2="27273"/>
                        <a14:foregroundMark x1="93307" y1="27273" x2="92913" y2="56364"/>
                        <a14:foregroundMark x1="92913" y1="56364" x2="85827" y2="52727"/>
                        <a14:foregroundMark x1="85827" y1="52727" x2="91339" y2="54545"/>
                        <a14:foregroundMark x1="91339" y1="54545" x2="92913" y2="30909"/>
                        <a14:foregroundMark x1="92913" y1="30909" x2="89764" y2="32727"/>
                        <a14:foregroundMark x1="93307" y1="23636" x2="96850" y2="45455"/>
                        <a14:foregroundMark x1="96850" y1="45455" x2="92126" y2="78182"/>
                        <a14:foregroundMark x1="92126" y1="78182" x2="87008" y2="58182"/>
                        <a14:foregroundMark x1="87008" y1="58182" x2="85039" y2="63636"/>
                        <a14:foregroundMark x1="84252" y1="60000" x2="88976" y2="83636"/>
                        <a14:foregroundMark x1="88976" y1="83636" x2="89370" y2="89091"/>
                        <a14:foregroundMark x1="88976" y1="90909" x2="82283" y2="70909"/>
                        <a14:foregroundMark x1="88976" y1="9091" x2="94094" y2="14545"/>
                        <a14:foregroundMark x1="88583" y1="9091" x2="95276" y2="12727"/>
                        <a14:foregroundMark x1="95276" y1="12727" x2="95276" y2="16364"/>
                        <a14:foregroundMark x1="81890" y1="70909" x2="88583" y2="90909"/>
                        <a14:foregroundMark x1="86614" y1="90909" x2="92520" y2="92727"/>
                        <a14:foregroundMark x1="92520" y1="92727" x2="93307" y2="90909"/>
                        <a14:foregroundMark x1="51575" y1="70909" x2="67323" y2="76364"/>
                        <a14:foregroundMark x1="3150" y1="76364" x2="2362" y2="81818"/>
                        <a14:foregroundMark x1="11024" y1="72727" x2="11811" y2="72727"/>
                        <a14:foregroundMark x1="7874" y1="74545" x2="9449" y2="76364"/>
                        <a14:foregroundMark x1="5512" y1="80000" x2="9055" y2="80000"/>
                        <a14:foregroundMark x1="23622" y1="74545" x2="23622" y2="80000"/>
                        <a14:foregroundMark x1="22835" y1="60000" x2="22835" y2="60000"/>
                        <a14:foregroundMark x1="22835" y1="60000" x2="22835" y2="60000"/>
                        <a14:foregroundMark x1="26378" y1="74545" x2="26378" y2="74545"/>
                        <a14:foregroundMark x1="27165" y1="69091" x2="27953" y2="69091"/>
                        <a14:foregroundMark x1="35039" y1="76364" x2="35039" y2="76364"/>
                        <a14:foregroundMark x1="31890" y1="76364" x2="31890" y2="76364"/>
                        <a14:foregroundMark x1="28740" y1="78182" x2="28740" y2="78182"/>
                        <a14:foregroundMark x1="25197" y1="78182" x2="25197" y2="78182"/>
                        <a14:foregroundMark x1="36220" y1="74545" x2="36220" y2="74545"/>
                        <a14:foregroundMark x1="49213" y1="72727" x2="49213" y2="72727"/>
                        <a14:foregroundMark x1="48031" y1="76364" x2="48031" y2="76364"/>
                        <a14:foregroundMark x1="47638" y1="78182" x2="47638" y2="78182"/>
                        <a14:foregroundMark x1="68504" y1="65455" x2="68504" y2="65455"/>
                        <a14:foregroundMark x1="63780" y1="72727" x2="63780" y2="72727"/>
                        <a14:foregroundMark x1="61417" y1="72727" x2="61417" y2="72727"/>
                        <a14:foregroundMark x1="98425" y1="45455" x2="98819" y2="60000"/>
                        <a14:foregroundMark x1="81890" y1="69091" x2="81890" y2="70909"/>
                        <a14:foregroundMark x1="72835" y1="76364" x2="72835" y2="76364"/>
                        <a14:foregroundMark x1="75197" y1="72727" x2="75197" y2="72727"/>
                        <a14:foregroundMark x1="74803" y1="74545" x2="74803" y2="74545"/>
                        <a14:foregroundMark x1="68898" y1="78182" x2="68898" y2="78182"/>
                        <a14:backgroundMark x1="9843" y1="23636" x2="9843" y2="23636"/>
                        <a14:backgroundMark x1="5906" y1="27273" x2="5906" y2="27273"/>
                        <a14:backgroundMark x1="5906" y1="27273" x2="5906" y2="27273"/>
                        <a14:backgroundMark x1="5906" y1="27273" x2="5906" y2="27273"/>
                        <a14:backgroundMark x1="28346" y1="25455" x2="19685" y2="16364"/>
                        <a14:backgroundMark x1="19685" y1="16364" x2="18504" y2="3636"/>
                      </a14:backgroundRemoval>
                    </a14:imgEffect>
                  </a14:imgLayer>
                </a14:imgProps>
              </a:ext>
            </a:extLst>
          </a:blip>
          <a:srcRect t="7339"/>
          <a:stretch/>
        </p:blipFill>
        <p:spPr>
          <a:xfrm>
            <a:off x="21338666" y="40557450"/>
            <a:ext cx="10160866" cy="2038721"/>
          </a:xfrm>
          <a:prstGeom prst="rect">
            <a:avLst/>
          </a:prstGeom>
        </p:spPr>
      </p:pic>
      <p:sp>
        <p:nvSpPr>
          <p:cNvPr id="10" name="Rectángulo: esquinas redondeadas 9">
            <a:extLst>
              <a:ext uri="{FF2B5EF4-FFF2-40B4-BE49-F238E27FC236}">
                <a16:creationId xmlns:a16="http://schemas.microsoft.com/office/drawing/2014/main" id="{2845D74C-124A-E525-DF84-C76948C25B74}"/>
              </a:ext>
            </a:extLst>
          </p:cNvPr>
          <p:cNvSpPr/>
          <p:nvPr/>
        </p:nvSpPr>
        <p:spPr>
          <a:xfrm>
            <a:off x="1587033" y="13773016"/>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1. INTRODUCCIÓN.</a:t>
            </a:r>
            <a:endParaRPr lang="es-CO" sz="6600" b="1" dirty="0"/>
          </a:p>
        </p:txBody>
      </p:sp>
      <p:sp>
        <p:nvSpPr>
          <p:cNvPr id="14" name="Rectángulo: esquinas redondeadas 13">
            <a:extLst>
              <a:ext uri="{FF2B5EF4-FFF2-40B4-BE49-F238E27FC236}">
                <a16:creationId xmlns:a16="http://schemas.microsoft.com/office/drawing/2014/main" id="{A4A37E6C-280B-0954-22E3-B93DD1E27459}"/>
              </a:ext>
            </a:extLst>
          </p:cNvPr>
          <p:cNvSpPr/>
          <p:nvPr/>
        </p:nvSpPr>
        <p:spPr>
          <a:xfrm>
            <a:off x="1623787" y="20550654"/>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2. PLANTEAMIENTO DEL PROBLEMA.</a:t>
            </a:r>
            <a:endParaRPr lang="es-CO" sz="6600" b="1" dirty="0"/>
          </a:p>
        </p:txBody>
      </p:sp>
      <p:sp>
        <p:nvSpPr>
          <p:cNvPr id="17" name="Rectángulo: esquinas redondeadas 16">
            <a:extLst>
              <a:ext uri="{FF2B5EF4-FFF2-40B4-BE49-F238E27FC236}">
                <a16:creationId xmlns:a16="http://schemas.microsoft.com/office/drawing/2014/main" id="{1890A4BB-46EF-8EA7-8DE8-805FDB1CAD4B}"/>
              </a:ext>
            </a:extLst>
          </p:cNvPr>
          <p:cNvSpPr/>
          <p:nvPr/>
        </p:nvSpPr>
        <p:spPr>
          <a:xfrm>
            <a:off x="1623787" y="27319502"/>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3. METODOLOGÍA.</a:t>
            </a:r>
            <a:endParaRPr lang="es-CO" sz="6600" b="1" dirty="0"/>
          </a:p>
        </p:txBody>
      </p:sp>
      <p:sp>
        <p:nvSpPr>
          <p:cNvPr id="18" name="Rectángulo: esquinas redondeadas 17">
            <a:extLst>
              <a:ext uri="{FF2B5EF4-FFF2-40B4-BE49-F238E27FC236}">
                <a16:creationId xmlns:a16="http://schemas.microsoft.com/office/drawing/2014/main" id="{7BF9E3AF-7765-1946-8DFE-9E1F215EAFE6}"/>
              </a:ext>
            </a:extLst>
          </p:cNvPr>
          <p:cNvSpPr/>
          <p:nvPr/>
        </p:nvSpPr>
        <p:spPr>
          <a:xfrm>
            <a:off x="17396671" y="13773015"/>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4. RESULTADOS.</a:t>
            </a:r>
            <a:endParaRPr lang="es-CO" sz="6600" b="1" dirty="0"/>
          </a:p>
        </p:txBody>
      </p:sp>
      <p:sp>
        <p:nvSpPr>
          <p:cNvPr id="19" name="Rectángulo: esquinas redondeadas 18">
            <a:extLst>
              <a:ext uri="{FF2B5EF4-FFF2-40B4-BE49-F238E27FC236}">
                <a16:creationId xmlns:a16="http://schemas.microsoft.com/office/drawing/2014/main" id="{50FA6132-69D0-19D3-6C1C-F188E9E820E0}"/>
              </a:ext>
            </a:extLst>
          </p:cNvPr>
          <p:cNvSpPr/>
          <p:nvPr/>
        </p:nvSpPr>
        <p:spPr>
          <a:xfrm>
            <a:off x="6842055" y="35908194"/>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5. RECOMENDACIONES FUTURAS.</a:t>
            </a:r>
            <a:endParaRPr lang="es-CO" sz="6600" b="1" dirty="0"/>
          </a:p>
        </p:txBody>
      </p:sp>
      <p:sp>
        <p:nvSpPr>
          <p:cNvPr id="20" name="Título 1">
            <a:extLst>
              <a:ext uri="{FF2B5EF4-FFF2-40B4-BE49-F238E27FC236}">
                <a16:creationId xmlns:a16="http://schemas.microsoft.com/office/drawing/2014/main" id="{8C011A8C-B534-0DD4-6547-D05453006250}"/>
              </a:ext>
            </a:extLst>
          </p:cNvPr>
          <p:cNvSpPr txBox="1">
            <a:spLocks/>
          </p:cNvSpPr>
          <p:nvPr/>
        </p:nvSpPr>
        <p:spPr>
          <a:xfrm>
            <a:off x="573184" y="2270537"/>
            <a:ext cx="10073045" cy="1387320"/>
          </a:xfrm>
          <a:prstGeom prst="rect">
            <a:avLst/>
          </a:prstGeom>
          <a:ln>
            <a:noFill/>
          </a:ln>
        </p:spPr>
        <p:txBody>
          <a:bodyPr vert="horz" lIns="91440" tIns="45720" rIns="91440" bIns="45720" rtlCol="0" anchor="ctr">
            <a:noAutofit/>
          </a:bodyPr>
          <a:lst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a:lstStyle>
          <a:p>
            <a:pPr algn="ctr"/>
            <a:r>
              <a:rPr lang="es-ES" sz="6000" b="1" dirty="0">
                <a:solidFill>
                  <a:srgbClr val="09662F"/>
                </a:solidFill>
                <a:latin typeface="+mn-lt"/>
              </a:rPr>
              <a:t>SEGUNDA FERIA</a:t>
            </a:r>
          </a:p>
          <a:p>
            <a:pPr algn="ctr"/>
            <a:r>
              <a:rPr lang="es-ES" sz="6000" b="1" dirty="0">
                <a:solidFill>
                  <a:srgbClr val="09662F"/>
                </a:solidFill>
                <a:latin typeface="+mn-lt"/>
              </a:rPr>
              <a:t>PROYECTO PEDAGÓGICO INTEGRADOR (PPI)</a:t>
            </a:r>
          </a:p>
          <a:p>
            <a:pPr algn="ctr"/>
            <a:r>
              <a:rPr lang="es-ES" sz="6000" b="1" dirty="0">
                <a:solidFill>
                  <a:srgbClr val="09662F"/>
                </a:solidFill>
                <a:latin typeface="+mn-lt"/>
              </a:rPr>
              <a:t>FACULTAD DE INGENIERÍA.</a:t>
            </a:r>
            <a:endParaRPr lang="es-CO" sz="6000" b="1" dirty="0">
              <a:solidFill>
                <a:srgbClr val="09662F"/>
              </a:solidFill>
              <a:latin typeface="+mn-lt"/>
            </a:endParaRPr>
          </a:p>
        </p:txBody>
      </p:sp>
      <p:pic>
        <p:nvPicPr>
          <p:cNvPr id="12" name="Imagen 11">
            <a:extLst>
              <a:ext uri="{FF2B5EF4-FFF2-40B4-BE49-F238E27FC236}">
                <a16:creationId xmlns:a16="http://schemas.microsoft.com/office/drawing/2014/main" id="{19ACD840-568B-830D-12F0-A9AF51C77E57}"/>
              </a:ext>
            </a:extLst>
          </p:cNvPr>
          <p:cNvPicPr>
            <a:picLocks noChangeAspect="1"/>
          </p:cNvPicPr>
          <p:nvPr/>
        </p:nvPicPr>
        <p:blipFill>
          <a:blip r:embed="rId4"/>
          <a:stretch>
            <a:fillRect/>
          </a:stretch>
        </p:blipFill>
        <p:spPr>
          <a:xfrm>
            <a:off x="18570582" y="15769178"/>
            <a:ext cx="10749078" cy="6043142"/>
          </a:xfrm>
          <a:prstGeom prst="rect">
            <a:avLst/>
          </a:prstGeom>
        </p:spPr>
      </p:pic>
      <p:pic>
        <p:nvPicPr>
          <p:cNvPr id="22" name="Imagen 21">
            <a:extLst>
              <a:ext uri="{FF2B5EF4-FFF2-40B4-BE49-F238E27FC236}">
                <a16:creationId xmlns:a16="http://schemas.microsoft.com/office/drawing/2014/main" id="{D2AC1253-2308-A1E3-DA59-7A16D48D832F}"/>
              </a:ext>
            </a:extLst>
          </p:cNvPr>
          <p:cNvPicPr>
            <a:picLocks noChangeAspect="1"/>
          </p:cNvPicPr>
          <p:nvPr/>
        </p:nvPicPr>
        <p:blipFill>
          <a:blip r:embed="rId5"/>
          <a:stretch>
            <a:fillRect/>
          </a:stretch>
        </p:blipFill>
        <p:spPr>
          <a:xfrm>
            <a:off x="18601758" y="22620329"/>
            <a:ext cx="10749079" cy="5611651"/>
          </a:xfrm>
          <a:prstGeom prst="rect">
            <a:avLst/>
          </a:prstGeom>
        </p:spPr>
      </p:pic>
      <p:pic>
        <p:nvPicPr>
          <p:cNvPr id="24" name="Imagen 23">
            <a:extLst>
              <a:ext uri="{FF2B5EF4-FFF2-40B4-BE49-F238E27FC236}">
                <a16:creationId xmlns:a16="http://schemas.microsoft.com/office/drawing/2014/main" id="{F4549E94-6DDF-691C-5D9A-65DB2F808719}"/>
              </a:ext>
            </a:extLst>
          </p:cNvPr>
          <p:cNvPicPr>
            <a:picLocks noChangeAspect="1"/>
          </p:cNvPicPr>
          <p:nvPr/>
        </p:nvPicPr>
        <p:blipFill>
          <a:blip r:embed="rId6"/>
          <a:stretch>
            <a:fillRect/>
          </a:stretch>
        </p:blipFill>
        <p:spPr>
          <a:xfrm>
            <a:off x="18601757" y="28950207"/>
            <a:ext cx="10749080" cy="5886855"/>
          </a:xfrm>
          <a:prstGeom prst="rect">
            <a:avLst/>
          </a:prstGeom>
        </p:spPr>
      </p:pic>
      <p:sp>
        <p:nvSpPr>
          <p:cNvPr id="25" name="CuadroTexto 24">
            <a:extLst>
              <a:ext uri="{FF2B5EF4-FFF2-40B4-BE49-F238E27FC236}">
                <a16:creationId xmlns:a16="http://schemas.microsoft.com/office/drawing/2014/main" id="{E38BF7F0-A68A-A79E-3FF4-928EEB26FB3C}"/>
              </a:ext>
            </a:extLst>
          </p:cNvPr>
          <p:cNvSpPr txBox="1"/>
          <p:nvPr/>
        </p:nvSpPr>
        <p:spPr>
          <a:xfrm>
            <a:off x="18570580" y="15290048"/>
            <a:ext cx="10780257" cy="461665"/>
          </a:xfrm>
          <a:prstGeom prst="rect">
            <a:avLst/>
          </a:prstGeom>
          <a:noFill/>
        </p:spPr>
        <p:txBody>
          <a:bodyPr wrap="square" rtlCol="0">
            <a:spAutoFit/>
          </a:bodyPr>
          <a:lstStyle/>
          <a:p>
            <a:r>
              <a:rPr lang="es-CO" sz="2400" dirty="0"/>
              <a:t>1. Pagina de Home. </a:t>
            </a:r>
            <a:r>
              <a:rPr lang="es-ES" sz="2400" dirty="0"/>
              <a:t>Nos da una idea e introducción de lo que es el sitio </a:t>
            </a:r>
            <a:endParaRPr lang="es-CO" sz="2400" dirty="0"/>
          </a:p>
        </p:txBody>
      </p:sp>
      <p:sp>
        <p:nvSpPr>
          <p:cNvPr id="26" name="CuadroTexto 25">
            <a:extLst>
              <a:ext uri="{FF2B5EF4-FFF2-40B4-BE49-F238E27FC236}">
                <a16:creationId xmlns:a16="http://schemas.microsoft.com/office/drawing/2014/main" id="{9EF53647-7ECB-1390-BD70-2F11477F1FC3}"/>
              </a:ext>
            </a:extLst>
          </p:cNvPr>
          <p:cNvSpPr txBox="1"/>
          <p:nvPr/>
        </p:nvSpPr>
        <p:spPr>
          <a:xfrm>
            <a:off x="18570580" y="22048099"/>
            <a:ext cx="12461870" cy="461665"/>
          </a:xfrm>
          <a:prstGeom prst="rect">
            <a:avLst/>
          </a:prstGeom>
          <a:noFill/>
        </p:spPr>
        <p:txBody>
          <a:bodyPr wrap="square" rtlCol="0">
            <a:spAutoFit/>
          </a:bodyPr>
          <a:lstStyle/>
          <a:p>
            <a:r>
              <a:rPr lang="es-CO" sz="2400" dirty="0"/>
              <a:t>2. </a:t>
            </a:r>
            <a:r>
              <a:rPr lang="es-CO" sz="2400" dirty="0" err="1"/>
              <a:t>Login</a:t>
            </a:r>
            <a:r>
              <a:rPr lang="es-CO" sz="2400" dirty="0"/>
              <a:t>. </a:t>
            </a:r>
            <a:r>
              <a:rPr lang="es-ES" sz="2400" dirty="0"/>
              <a:t>Nos permite el inicio de sesión a la plataforma como empleados del cliente </a:t>
            </a:r>
            <a:endParaRPr lang="es-CO" sz="2400" dirty="0"/>
          </a:p>
        </p:txBody>
      </p:sp>
      <p:sp>
        <p:nvSpPr>
          <p:cNvPr id="27" name="CuadroTexto 26">
            <a:extLst>
              <a:ext uri="{FF2B5EF4-FFF2-40B4-BE49-F238E27FC236}">
                <a16:creationId xmlns:a16="http://schemas.microsoft.com/office/drawing/2014/main" id="{B6DEE4FF-CE56-6135-3E68-EB17B34B5DA4}"/>
              </a:ext>
            </a:extLst>
          </p:cNvPr>
          <p:cNvSpPr txBox="1"/>
          <p:nvPr/>
        </p:nvSpPr>
        <p:spPr>
          <a:xfrm>
            <a:off x="18570581" y="28392606"/>
            <a:ext cx="12241674" cy="461665"/>
          </a:xfrm>
          <a:prstGeom prst="rect">
            <a:avLst/>
          </a:prstGeom>
          <a:noFill/>
        </p:spPr>
        <p:txBody>
          <a:bodyPr wrap="square" rtlCol="0">
            <a:spAutoFit/>
          </a:bodyPr>
          <a:lstStyle/>
          <a:p>
            <a:r>
              <a:rPr lang="es-CO" sz="2400" dirty="0"/>
              <a:t>3. Pagina del formulario. </a:t>
            </a:r>
            <a:r>
              <a:rPr lang="es-ES" sz="2400" dirty="0"/>
              <a:t>Recolecta información esencial para medir el estado mental del usuario. </a:t>
            </a:r>
            <a:endParaRPr lang="es-CO" sz="2400" dirty="0"/>
          </a:p>
        </p:txBody>
      </p:sp>
    </p:spTree>
    <p:extLst>
      <p:ext uri="{BB962C8B-B14F-4D97-AF65-F5344CB8AC3E}">
        <p14:creationId xmlns:p14="http://schemas.microsoft.com/office/powerpoint/2010/main" val="413676706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póster" id="{BCE1758B-3397-4013-8459-E0D0E87C4384}" vid="{E8B2BBE7-5544-4F3B-8F8F-DC2C64A86043}"/>
    </a:ext>
  </a:extLst>
</a:theme>
</file>

<file path=docProps/app.xml><?xml version="1.0" encoding="utf-8"?>
<Properties xmlns="http://schemas.openxmlformats.org/officeDocument/2006/extended-properties" xmlns:vt="http://schemas.openxmlformats.org/officeDocument/2006/docPropsVTypes">
  <TotalTime>3331</TotalTime>
  <Words>580</Words>
  <Application>Microsoft Office PowerPoint</Application>
  <PresentationFormat>Personalizado</PresentationFormat>
  <Paragraphs>22</Paragraphs>
  <Slides>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vt:i4>
      </vt:variant>
    </vt:vector>
  </HeadingPairs>
  <TitlesOfParts>
    <vt:vector size="5" baseType="lpstr">
      <vt:lpstr>Arial</vt:lpstr>
      <vt:lpstr>Calibri</vt:lpstr>
      <vt:lpstr>Calibri Light</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Maryury</dc:creator>
  <cp:lastModifiedBy>Andrés Felipe Jaramillo Palacio</cp:lastModifiedBy>
  <cp:revision>11</cp:revision>
  <dcterms:modified xsi:type="dcterms:W3CDTF">2025-05-09T05:08:26Z</dcterms:modified>
</cp:coreProperties>
</file>